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1"/>
  </p:notesMasterIdLst>
  <p:sldIdLst>
    <p:sldId id="256" r:id="rId2"/>
    <p:sldId id="257" r:id="rId3"/>
    <p:sldId id="261" r:id="rId4"/>
    <p:sldId id="262" r:id="rId5"/>
    <p:sldId id="281" r:id="rId6"/>
    <p:sldId id="282" r:id="rId7"/>
    <p:sldId id="258" r:id="rId8"/>
    <p:sldId id="259" r:id="rId9"/>
    <p:sldId id="283" r:id="rId10"/>
    <p:sldId id="284" r:id="rId11"/>
    <p:sldId id="285" r:id="rId12"/>
    <p:sldId id="263" r:id="rId13"/>
    <p:sldId id="264" r:id="rId14"/>
    <p:sldId id="265" r:id="rId15"/>
    <p:sldId id="267" r:id="rId16"/>
    <p:sldId id="286" r:id="rId17"/>
    <p:sldId id="266" r:id="rId18"/>
    <p:sldId id="268" r:id="rId19"/>
    <p:sldId id="269" r:id="rId20"/>
    <p:sldId id="287" r:id="rId21"/>
    <p:sldId id="270" r:id="rId22"/>
    <p:sldId id="271" r:id="rId23"/>
    <p:sldId id="291" r:id="rId24"/>
    <p:sldId id="292" r:id="rId25"/>
    <p:sldId id="293" r:id="rId26"/>
    <p:sldId id="272" r:id="rId27"/>
    <p:sldId id="273" r:id="rId28"/>
    <p:sldId id="274" r:id="rId29"/>
    <p:sldId id="275" r:id="rId30"/>
    <p:sldId id="288" r:id="rId31"/>
    <p:sldId id="289" r:id="rId32"/>
    <p:sldId id="290" r:id="rId33"/>
    <p:sldId id="276" r:id="rId34"/>
    <p:sldId id="277" r:id="rId35"/>
    <p:sldId id="278" r:id="rId36"/>
    <p:sldId id="294" r:id="rId37"/>
    <p:sldId id="295" r:id="rId38"/>
    <p:sldId id="279" r:id="rId39"/>
    <p:sldId id="280" r:id="rId40"/>
  </p:sldIdLst>
  <p:sldSz cx="9144000" cy="6858000" type="screen4x3"/>
  <p:notesSz cx="6858000" cy="9144000"/>
  <p:embeddedFontLst>
    <p:embeddedFont>
      <p:font typeface="Book Antiqua" panose="02040602050305030304" pitchFamily="18" charset="0"/>
      <p:regular r:id="rId42"/>
      <p:bold r:id="rId43"/>
      <p:italic r:id="rId44"/>
      <p:boldItalic r:id="rId45"/>
    </p:embeddedFont>
    <p:embeddedFont>
      <p:font typeface="Cambria Math" panose="02040503050406030204" pitchFamily="18" charset="0"/>
      <p:regular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6"/>
    <p:restoredTop sz="94590"/>
  </p:normalViewPr>
  <p:slideViewPr>
    <p:cSldViewPr snapToGrid="0">
      <p:cViewPr varScale="1">
        <p:scale>
          <a:sx n="92" d="100"/>
          <a:sy n="92" d="100"/>
        </p:scale>
        <p:origin x="14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latin typeface="Times" pitchFamily="2" charset="0"/>
          </a:endParaRPr>
        </a:p>
      </dgm:t>
    </dgm:pt>
    <dgm:pt modelId="{3015C051-6A69-D347-AFCB-4CD7F3269274}" type="sibTrans" cxnId="{5A5E3C35-00CF-D54D-8D32-0FC56BE64F43}">
      <dgm:prSet/>
      <dgm:spPr/>
      <dgm:t>
        <a:bodyPr/>
        <a:lstStyle/>
        <a:p>
          <a:endParaRPr lang="en-US">
            <a:latin typeface="Times" pitchFamily="2" charset="0"/>
          </a:endParaRPr>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latin typeface="Times" pitchFamily="2" charset="0"/>
          </a:endParaRPr>
        </a:p>
      </dgm:t>
    </dgm:pt>
    <dgm:pt modelId="{DA402B43-F3E1-5B4D-B593-11D3D498CF37}" type="sibTrans" cxnId="{C9355977-2A08-134E-ABA5-591C515A6CAD}">
      <dgm:prSet/>
      <dgm:spPr/>
      <dgm:t>
        <a:bodyPr/>
        <a:lstStyle/>
        <a:p>
          <a:endParaRPr lang="en-US">
            <a:latin typeface="Times" pitchFamily="2" charset="0"/>
          </a:endParaRPr>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latin typeface="Times" pitchFamily="2" charset="0"/>
          </a:endParaRPr>
        </a:p>
      </dgm:t>
    </dgm:pt>
    <dgm:pt modelId="{23463C0B-9BD8-814D-B888-E110099AC427}" type="sibTrans" cxnId="{5BA5A76A-AC7A-0F4D-8170-6C8375CC3864}">
      <dgm:prSet/>
      <dgm:spPr/>
      <dgm:t>
        <a:bodyPr/>
        <a:lstStyle/>
        <a:p>
          <a:endParaRPr lang="en-US">
            <a:latin typeface="Times" pitchFamily="2" charset="0"/>
          </a:endParaRPr>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112950" custScaleY="121079"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846601" y="159685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872091" y="1622345"/>
        <a:ext cx="1689599" cy="819309"/>
      </dsp:txXfrm>
    </dsp:sp>
    <dsp:sp modelId="{7FC76F3D-CB1B-0943-829F-94092A2D32EC}">
      <dsp:nvSpPr>
        <dsp:cNvPr id="0" name=""/>
        <dsp:cNvSpPr/>
      </dsp:nvSpPr>
      <dsp:spPr>
        <a:xfrm rot="17765201">
          <a:off x="2131154" y="1281700"/>
          <a:ext cx="1627885" cy="38546"/>
        </a:xfrm>
        <a:custGeom>
          <a:avLst/>
          <a:gdLst/>
          <a:ahLst/>
          <a:cxnLst/>
          <a:rect l="0" t="0" r="0" b="0"/>
          <a:pathLst>
            <a:path>
              <a:moveTo>
                <a:pt x="0" y="19273"/>
              </a:moveTo>
              <a:lnTo>
                <a:pt x="16278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2904399" y="1260276"/>
        <a:ext cx="81394" cy="81394"/>
      </dsp:txXfrm>
    </dsp:sp>
    <dsp:sp modelId="{DBDC6BC7-A665-044A-9A8C-5961CBE9E7BA}">
      <dsp:nvSpPr>
        <dsp:cNvPr id="0" name=""/>
        <dsp:cNvSpPr/>
      </dsp:nvSpPr>
      <dsp:spPr>
        <a:xfrm>
          <a:off x="3303012" y="43078"/>
          <a:ext cx="1965984" cy="1053738"/>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333875" y="73941"/>
        <a:ext cx="1904258" cy="992012"/>
      </dsp:txXfrm>
    </dsp:sp>
    <dsp:sp modelId="{78A282ED-3941-4F47-87CF-62A311B2FC53}">
      <dsp:nvSpPr>
        <dsp:cNvPr id="0" name=""/>
        <dsp:cNvSpPr/>
      </dsp:nvSpPr>
      <dsp:spPr>
        <a:xfrm rot="19775208">
          <a:off x="2531636" y="1808380"/>
          <a:ext cx="807321" cy="38546"/>
        </a:xfrm>
        <a:custGeom>
          <a:avLst/>
          <a:gdLst/>
          <a:ahLst/>
          <a:cxnLst/>
          <a:rect l="0" t="0" r="0" b="0"/>
          <a:pathLst>
            <a:path>
              <a:moveTo>
                <a:pt x="0" y="19273"/>
              </a:moveTo>
              <a:lnTo>
                <a:pt x="807321"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5114" y="1807470"/>
        <a:ext cx="40366" cy="40366"/>
      </dsp:txXfrm>
    </dsp:sp>
    <dsp:sp modelId="{19EA2404-A80E-3D40-8251-A90531F5F1EC}">
      <dsp:nvSpPr>
        <dsp:cNvPr id="0" name=""/>
        <dsp:cNvSpPr/>
      </dsp:nvSpPr>
      <dsp:spPr>
        <a:xfrm>
          <a:off x="3283413" y="1188162"/>
          <a:ext cx="1740579" cy="87028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1213652"/>
        <a:ext cx="1689599" cy="819309"/>
      </dsp:txXfrm>
    </dsp:sp>
    <dsp:sp modelId="{2D4AD798-39B9-7E4F-9400-C884D7BF6B9F}">
      <dsp:nvSpPr>
        <dsp:cNvPr id="0" name=""/>
        <dsp:cNvSpPr/>
      </dsp:nvSpPr>
      <dsp:spPr>
        <a:xfrm rot="2422857">
          <a:off x="2478304" y="2308797"/>
          <a:ext cx="913985" cy="38546"/>
        </a:xfrm>
        <a:custGeom>
          <a:avLst/>
          <a:gdLst/>
          <a:ahLst/>
          <a:cxnLst/>
          <a:rect l="0" t="0" r="0" b="0"/>
          <a:pathLst>
            <a:path>
              <a:moveTo>
                <a:pt x="0" y="19273"/>
              </a:moveTo>
              <a:lnTo>
                <a:pt x="9139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2447" y="2305220"/>
        <a:ext cx="45699" cy="45699"/>
      </dsp:txXfrm>
    </dsp:sp>
    <dsp:sp modelId="{DC6C6CF3-EAB4-344E-A3BB-FB8905517BE0}">
      <dsp:nvSpPr>
        <dsp:cNvPr id="0" name=""/>
        <dsp:cNvSpPr/>
      </dsp:nvSpPr>
      <dsp:spPr>
        <a:xfrm>
          <a:off x="3283413" y="218899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308903" y="2214485"/>
        <a:ext cx="1689599" cy="819309"/>
      </dsp:txXfrm>
    </dsp:sp>
    <dsp:sp modelId="{09128C02-4409-ED48-B542-7D0D9940D1ED}">
      <dsp:nvSpPr>
        <dsp:cNvPr id="0" name=""/>
        <dsp:cNvSpPr/>
      </dsp:nvSpPr>
      <dsp:spPr>
        <a:xfrm rot="3983495">
          <a:off x="2066058" y="2809213"/>
          <a:ext cx="1738478" cy="38546"/>
        </a:xfrm>
        <a:custGeom>
          <a:avLst/>
          <a:gdLst/>
          <a:ahLst/>
          <a:cxnLst/>
          <a:rect l="0" t="0" r="0" b="0"/>
          <a:pathLst>
            <a:path>
              <a:moveTo>
                <a:pt x="0" y="19273"/>
              </a:moveTo>
              <a:lnTo>
                <a:pt x="1738478"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Times" pitchFamily="2" charset="0"/>
          </a:endParaRPr>
        </a:p>
      </dsp:txBody>
      <dsp:txXfrm>
        <a:off x="2891835" y="2785025"/>
        <a:ext cx="86923" cy="86923"/>
      </dsp:txXfrm>
    </dsp:sp>
    <dsp:sp modelId="{86969FF1-D49C-524E-B144-318B0081397B}">
      <dsp:nvSpPr>
        <dsp:cNvPr id="0" name=""/>
        <dsp:cNvSpPr/>
      </dsp:nvSpPr>
      <dsp:spPr>
        <a:xfrm>
          <a:off x="3283413" y="3189829"/>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3215319"/>
        <a:ext cx="1689599" cy="819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03a982fc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b03a982f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3a982fc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b03a982fc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34773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Cloud Computing </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2022</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Group 1:</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Ali Can Mutlu</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Mina Hanna</a:t>
            </a:r>
            <a:endParaRPr sz="2100" dirty="0">
              <a:latin typeface="Times" pitchFamily="2" charset="0"/>
            </a:endParaRPr>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dirty="0">
                <a:solidFill>
                  <a:srgbClr val="FF9900"/>
                </a:solidFill>
                <a:latin typeface="Times" pitchFamily="2" charset="0"/>
                <a:ea typeface="Roboto"/>
                <a:cs typeface="Roboto"/>
                <a:sym typeface="Roboto"/>
              </a:rPr>
              <a:t>Credit Card Fraud Detection Using ML on AWS</a:t>
            </a:r>
            <a:endParaRPr sz="2000"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p:txBody>
          <a:bodyPr/>
          <a:lstStyle/>
          <a:p>
            <a:pPr marL="571500" indent="-342900">
              <a:buFont typeface="Arial" panose="020B0604020202020204" pitchFamily="34" charset="0"/>
              <a:buChar char="•"/>
            </a:pPr>
            <a:r>
              <a:rPr lang="en-US" dirty="0">
                <a:latin typeface="Times" pitchFamily="2" charset="0"/>
              </a:rPr>
              <a:t>2 private </a:t>
            </a:r>
          </a:p>
          <a:p>
            <a:pPr marL="571500" indent="-342900">
              <a:buFont typeface="Arial" panose="020B0604020202020204" pitchFamily="34" charset="0"/>
              <a:buChar char="•"/>
            </a:pPr>
            <a:r>
              <a:rPr lang="en-US" dirty="0">
                <a:latin typeface="Times" pitchFamily="2" charset="0"/>
              </a:rPr>
              <a:t>1 public</a:t>
            </a:r>
          </a:p>
        </p:txBody>
      </p:sp>
      <p:sp>
        <p:nvSpPr>
          <p:cNvPr id="3" name="Title 2">
            <a:extLst>
              <a:ext uri="{FF2B5EF4-FFF2-40B4-BE49-F238E27FC236}">
                <a16:creationId xmlns:a16="http://schemas.microsoft.com/office/drawing/2014/main" id="{0B626FD8-14C7-434F-B766-E6DF53DB5692}"/>
              </a:ext>
            </a:extLst>
          </p:cNvPr>
          <p:cNvSpPr>
            <a:spLocks noGrp="1"/>
          </p:cNvSpPr>
          <p:nvPr>
            <p:ph type="title"/>
          </p:nvPr>
        </p:nvSpPr>
        <p:spPr/>
        <p:txBody>
          <a:bodyPr/>
          <a:lstStyle/>
          <a:p>
            <a:r>
              <a:rPr lang="en-US" dirty="0">
                <a:latin typeface="Times" pitchFamily="2" charset="0"/>
              </a:rPr>
              <a:t>Subnet Protocols</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44185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latin typeface="Times" pitchFamily="2" charset="0"/>
              </a:rPr>
              <a:t>Security</a:t>
            </a:r>
            <a:r>
              <a:rPr lang="en-US" dirty="0"/>
              <a:t> Protocols</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9561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03a982fca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gb03a982fca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17" name="Google Shape;117;gb03a982fca_0_6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transaction traffic per time  (day and night)</a:t>
            </a:r>
            <a:endParaRPr sz="1900">
              <a:solidFill>
                <a:schemeClr val="dk1"/>
              </a:solidFill>
              <a:latin typeface="Calibri"/>
              <a:ea typeface="Calibri"/>
              <a:cs typeface="Calibri"/>
              <a:sym typeface="Calibri"/>
            </a:endParaRPr>
          </a:p>
        </p:txBody>
      </p:sp>
      <p:pic>
        <p:nvPicPr>
          <p:cNvPr id="118" name="Google Shape;118;gb03a982fca_0_61"/>
          <p:cNvPicPr preferRelativeResize="0"/>
          <p:nvPr/>
        </p:nvPicPr>
        <p:blipFill>
          <a:blip r:embed="rId3">
            <a:alphaModFix/>
          </a:blip>
          <a:stretch>
            <a:fillRect/>
          </a:stretch>
        </p:blipFill>
        <p:spPr>
          <a:xfrm>
            <a:off x="418250" y="1708549"/>
            <a:ext cx="8307500" cy="3002975"/>
          </a:xfrm>
          <a:prstGeom prst="rect">
            <a:avLst/>
          </a:prstGeom>
          <a:noFill/>
          <a:ln>
            <a:noFill/>
          </a:ln>
        </p:spPr>
      </p:pic>
      <p:pic>
        <p:nvPicPr>
          <p:cNvPr id="6" name="Picture 5">
            <a:extLst>
              <a:ext uri="{FF2B5EF4-FFF2-40B4-BE49-F238E27FC236}">
                <a16:creationId xmlns:a16="http://schemas.microsoft.com/office/drawing/2014/main" id="{465D20CB-F930-124B-96B6-5EEF5F0628AF}"/>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dirty="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 hah</a:t>
            </a:r>
            <a:endParaRPr sz="19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A829E-9F5C-F145-B92C-8A3FF2E0D8F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1a9762eb52_0_1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24" name="Google Shape;124;g11a9762eb52_0_1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Quicksight Display</a:t>
            </a:r>
            <a:endParaRPr/>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448300"/>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457200" lvl="0" indent="0" algn="just" rtl="0">
              <a:lnSpc>
                <a:spcPct val="100000"/>
              </a:lnSpc>
              <a:spcBef>
                <a:spcPts val="480"/>
              </a:spcBef>
              <a:spcAft>
                <a:spcPts val="0"/>
              </a:spcAft>
              <a:buNone/>
            </a:pPr>
            <a:endParaRPr sz="2300" dirty="0">
              <a:solidFill>
                <a:schemeClr val="dk1"/>
              </a:solidFill>
              <a:latin typeface="Times" pitchFamily="2" charset="0"/>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Times" pitchFamily="2" charset="0"/>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dirty="0">
                <a:solidFill>
                  <a:srgbClr val="711806"/>
                </a:solidFill>
                <a:latin typeface="Times" pitchFamily="2" charset="0"/>
                <a:ea typeface="Calibri"/>
                <a:cs typeface="Calibri"/>
                <a:sym typeface="Calibri"/>
              </a:rPr>
              <a:t>Introduction</a:t>
            </a:r>
            <a:endParaRPr sz="3600" dirty="0">
              <a:solidFill>
                <a:srgbClr val="711806"/>
              </a:solidFill>
              <a:latin typeface="Times" pitchFamily="2" charset="0"/>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DD7D5-AC29-FF41-9D05-54B6972EDB6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FD3A8A9-CC76-3243-8CC1-4A72BD0B420F}"/>
              </a:ext>
            </a:extLst>
          </p:cNvPr>
          <p:cNvSpPr>
            <a:spLocks noGrp="1"/>
          </p:cNvSpPr>
          <p:nvPr>
            <p:ph type="title"/>
          </p:nvPr>
        </p:nvSpPr>
        <p:spPr>
          <a:xfrm>
            <a:off x="688490" y="420130"/>
            <a:ext cx="7961240" cy="1204276"/>
          </a:xfrm>
        </p:spPr>
        <p:txBody>
          <a:bodyPr/>
          <a:lstStyle/>
          <a:p>
            <a:r>
              <a:rPr lang="en-US" dirty="0"/>
              <a:t>EDA Comparison – </a:t>
            </a:r>
            <a:br>
              <a:rPr lang="en-US" dirty="0"/>
            </a:br>
            <a:r>
              <a:rPr lang="en-US" dirty="0" err="1"/>
              <a:t>Quicksight</a:t>
            </a:r>
            <a:r>
              <a:rPr lang="en-US" dirty="0"/>
              <a:t> vs Tableau</a:t>
            </a:r>
          </a:p>
        </p:txBody>
      </p:sp>
      <p:pic>
        <p:nvPicPr>
          <p:cNvPr id="4" name="Picture 3">
            <a:extLst>
              <a:ext uri="{FF2B5EF4-FFF2-40B4-BE49-F238E27FC236}">
                <a16:creationId xmlns:a16="http://schemas.microsoft.com/office/drawing/2014/main" id="{DEEE7901-E2A1-624B-AA94-7FA3258666BE}"/>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8414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Pipeline approach: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Start</a:t>
            </a:r>
            <a:endParaRPr dirty="0"/>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6D3AB-A4C9-8B40-9C66-4ADA711708D0}"/>
              </a:ext>
            </a:extLst>
          </p:cNvPr>
          <p:cNvSpPr>
            <a:spLocks noGrp="1"/>
          </p:cNvSpPr>
          <p:nvPr>
            <p:ph type="body" idx="1"/>
          </p:nvPr>
        </p:nvSpPr>
        <p:spPr/>
        <p:txBody>
          <a:bodyPr/>
          <a:lstStyle/>
          <a:p>
            <a:r>
              <a:rPr lang="en-US" dirty="0"/>
              <a:t>Dashboard Screenshot</a:t>
            </a:r>
          </a:p>
        </p:txBody>
      </p:sp>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3a982fca_0_10"/>
          <p:cNvSpPr txBox="1">
            <a:spLocks noGrp="1"/>
          </p:cNvSpPr>
          <p:nvPr>
            <p:ph type="body" idx="1"/>
          </p:nvPr>
        </p:nvSpPr>
        <p:spPr>
          <a:xfrm>
            <a:off x="81850" y="3542450"/>
            <a:ext cx="8641200" cy="23985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None/>
            </a:pPr>
            <a:r>
              <a:rPr lang="en-US" sz="2300" dirty="0">
                <a:solidFill>
                  <a:schemeClr val="dk1"/>
                </a:solidFill>
                <a:latin typeface="Times" pitchFamily="2" charset="0"/>
                <a:ea typeface="Calibri"/>
                <a:cs typeface="Calibri"/>
                <a:sym typeface="Calibri"/>
              </a:rPr>
              <a:t>→ In this project we will be working on Kaggle competition </a:t>
            </a:r>
            <a:r>
              <a:rPr lang="en-US" sz="2300" u="sng" dirty="0">
                <a:solidFill>
                  <a:srgbClr val="0070C0"/>
                </a:solidFill>
                <a:latin typeface="Times" pitchFamily="2" charset="0"/>
                <a:ea typeface="Calibri"/>
                <a:cs typeface="Calibri"/>
                <a:sym typeface="Calibri"/>
                <a:hlinkClick r:id="rId3">
                  <a:extLst>
                    <a:ext uri="{A12FA001-AC4F-418D-AE19-62706E023703}">
                      <ahyp:hlinkClr xmlns:ahyp="http://schemas.microsoft.com/office/drawing/2018/hyperlinkcolor" val="tx"/>
                    </a:ext>
                  </a:extLst>
                </a:hlinkClick>
              </a:rPr>
              <a:t>Credit Card Fraud Detection</a:t>
            </a:r>
            <a:r>
              <a:rPr lang="en-US" sz="2300" dirty="0">
                <a:solidFill>
                  <a:schemeClr val="dk1"/>
                </a:solidFill>
                <a:highlight>
                  <a:srgbClr val="FFFFFE"/>
                </a:highlight>
                <a:latin typeface="Times" pitchFamily="2" charset="0"/>
                <a:ea typeface="Calibri"/>
                <a:cs typeface="Calibri"/>
                <a:sym typeface="Calibri"/>
              </a:rPr>
              <a:t>. The goal of the project is to be explore the different techniques to handle credit card data and compare different model performance against this data.</a:t>
            </a:r>
            <a:endParaRPr sz="2000" dirty="0">
              <a:solidFill>
                <a:schemeClr val="dk1"/>
              </a:solidFill>
              <a:latin typeface="Times" pitchFamily="2" charset="0"/>
              <a:ea typeface="Calibri"/>
              <a:cs typeface="Calibri"/>
              <a:sym typeface="Calibri"/>
            </a:endParaRPr>
          </a:p>
        </p:txBody>
      </p:sp>
      <p:sp>
        <p:nvSpPr>
          <p:cNvPr id="86" name="Google Shape;86;gb03a982fca_0_10"/>
          <p:cNvSpPr txBox="1">
            <a:spLocks noGrp="1"/>
          </p:cNvSpPr>
          <p:nvPr>
            <p:ph type="title"/>
          </p:nvPr>
        </p:nvSpPr>
        <p:spPr>
          <a:xfrm>
            <a:off x="401451" y="1397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Our challenge and objectives:</a:t>
            </a:r>
            <a:endParaRPr dirty="0">
              <a:solidFill>
                <a:srgbClr val="711806"/>
              </a:solidFill>
              <a:latin typeface="Times" pitchFamily="2" charset="0"/>
              <a:ea typeface="Calibri"/>
              <a:cs typeface="Calibri"/>
              <a:sym typeface="Calibri"/>
            </a:endParaRPr>
          </a:p>
        </p:txBody>
      </p:sp>
      <p:sp>
        <p:nvSpPr>
          <p:cNvPr id="87" name="Google Shape;87;gb03a982fca_0_10"/>
          <p:cNvSpPr txBox="1"/>
          <p:nvPr/>
        </p:nvSpPr>
        <p:spPr>
          <a:xfrm>
            <a:off x="157425" y="1193975"/>
            <a:ext cx="8845200" cy="1846500"/>
          </a:xfrm>
          <a:prstGeom prst="rect">
            <a:avLst/>
          </a:prstGeom>
          <a:noFill/>
          <a:ln>
            <a:noFill/>
          </a:ln>
        </p:spPr>
        <p:txBody>
          <a:bodyPr spcFirstLastPara="1" wrap="square" lIns="91425" tIns="91425" rIns="91425" bIns="91425" anchor="t" anchorCtr="0">
            <a:noAutofit/>
          </a:bodyPr>
          <a:lstStyle/>
          <a:p>
            <a:pPr marL="76200" lvl="0" indent="0" algn="l" rtl="0">
              <a:lnSpc>
                <a:spcPct val="118181"/>
              </a:lnSpc>
              <a:spcBef>
                <a:spcPts val="800"/>
              </a:spcBef>
              <a:spcAft>
                <a:spcPts val="0"/>
              </a:spcAft>
              <a:buNone/>
            </a:pPr>
            <a:r>
              <a:rPr lang="en-US" sz="20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Challenges are mostly related to </a:t>
            </a:r>
            <a:r>
              <a:rPr lang="en-US" sz="2000" b="1" dirty="0">
                <a:solidFill>
                  <a:schemeClr val="dk1"/>
                </a:solidFill>
                <a:latin typeface="Times" pitchFamily="2" charset="0"/>
                <a:ea typeface="Calibri"/>
                <a:cs typeface="Calibri"/>
                <a:sym typeface="Calibri"/>
              </a:rPr>
              <a:t>data imbalanced,</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data irregularity,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security/anonymity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commercial </a:t>
            </a:r>
            <a:r>
              <a:rPr lang="en-US" sz="2000" dirty="0">
                <a:solidFill>
                  <a:schemeClr val="dk1"/>
                </a:solidFill>
                <a:latin typeface="Times" pitchFamily="2" charset="0"/>
                <a:ea typeface="Calibri"/>
                <a:cs typeface="Calibri"/>
                <a:sym typeface="Calibri"/>
              </a:rPr>
              <a:t>and </a:t>
            </a:r>
            <a:r>
              <a:rPr lang="en-US" sz="2000" b="1" dirty="0">
                <a:solidFill>
                  <a:schemeClr val="dk1"/>
                </a:solidFill>
                <a:latin typeface="Times" pitchFamily="2" charset="0"/>
                <a:ea typeface="Calibri"/>
                <a:cs typeface="Calibri"/>
                <a:sym typeface="Calibri"/>
              </a:rPr>
              <a:t>user impact</a:t>
            </a:r>
            <a:r>
              <a:rPr lang="en-US" sz="2000" dirty="0">
                <a:solidFill>
                  <a:schemeClr val="dk1"/>
                </a:solidFill>
                <a:latin typeface="Times" pitchFamily="2" charset="0"/>
                <a:ea typeface="Calibri"/>
                <a:cs typeface="Calibri"/>
                <a:sym typeface="Calibri"/>
              </a:rPr>
              <a:t> of any solution.</a:t>
            </a:r>
            <a:endParaRPr sz="1900" dirty="0">
              <a:latin typeface="Times" pitchFamily="2" charset="0"/>
            </a:endParaRPr>
          </a:p>
        </p:txBody>
      </p:sp>
      <p:pic>
        <p:nvPicPr>
          <p:cNvPr id="5" name="Picture 4">
            <a:extLst>
              <a:ext uri="{FF2B5EF4-FFF2-40B4-BE49-F238E27FC236}">
                <a16:creationId xmlns:a16="http://schemas.microsoft.com/office/drawing/2014/main" id="{10C8A3E0-EF2B-EE4B-A7A1-BF7AD10C5E53}"/>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a:t>
            </a:r>
            <a:endParaRPr dirty="0"/>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lvl="0" indent="0" algn="l" rtl="0">
              <a:lnSpc>
                <a:spcPct val="142857"/>
              </a:lnSpc>
              <a:spcBef>
                <a:spcPts val="1400"/>
              </a:spcBef>
              <a:spcAft>
                <a:spcPts val="1400"/>
              </a:spcAft>
              <a:buSzPts val="2400"/>
              <a:buNone/>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Dataset description:</a:t>
            </a:r>
            <a:endParaRPr dirty="0">
              <a:solidFill>
                <a:srgbClr val="711806"/>
              </a:solidFill>
              <a:latin typeface="Times" pitchFamily="2" charset="0"/>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datasets we are using is project is contains transactions made by credit cards in September 2013 by European cardholders.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presents transactions that occurred in two days, where we have 492 frauds out of 284,807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is highly unbalanced, the positive class (frauds) account for 0.172% of all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contains only numeric input variables which are the result of a PCA transformation. </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Due to confidentiality most of features has been transformed V1, V2, … V28, except 'Time' and 'Amount'. </a:t>
            </a:r>
            <a:endParaRPr sz="2000" dirty="0">
              <a:solidFill>
                <a:schemeClr val="dk1"/>
              </a:solidFill>
              <a:latin typeface="Times" pitchFamily="2" charset="0"/>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latin typeface="Times" pitchFamily="2" charset="0"/>
              </a:rPr>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663266752"/>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a:t>
            </a:r>
            <a:r>
              <a:rPr lang="en-US" dirty="0">
                <a:latin typeface="Times" pitchFamily="2" charset="0"/>
              </a:rPr>
              <a:t>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1865347558"/>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latin typeface="Times" pitchFamily="2" charset="0"/>
              </a:rPr>
              <a:t>QuickSight</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SageMaker</a:t>
            </a:r>
            <a:r>
              <a:rPr lang="en-US" dirty="0">
                <a:latin typeface="Times" pitchFamily="2" charset="0"/>
              </a:rPr>
              <a:t> </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S3</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IAM policies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VPCs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AutoML</a:t>
            </a:r>
            <a:endParaRPr dirty="0">
              <a:latin typeface="Times" pitchFamily="2" charset="0"/>
            </a:endParaRPr>
          </a:p>
          <a:p>
            <a:pPr marL="457200" lvl="0" indent="0" algn="l" rtl="0">
              <a:spcBef>
                <a:spcPts val="480"/>
              </a:spcBef>
              <a:spcAft>
                <a:spcPts val="0"/>
              </a:spcAft>
              <a:buNone/>
            </a:pPr>
            <a:endParaRPr dirty="0">
              <a:latin typeface="Times" pitchFamily="2" charset="0"/>
            </a:endParaRPr>
          </a:p>
          <a:p>
            <a:pPr marL="457200" lvl="0" indent="0" algn="l" rtl="0">
              <a:spcBef>
                <a:spcPts val="480"/>
              </a:spcBef>
              <a:spcAft>
                <a:spcPts val="0"/>
              </a:spcAft>
              <a:buNone/>
            </a:pPr>
            <a:endParaRPr dirty="0">
              <a:latin typeface="Times" pitchFamily="2" charset="0"/>
            </a:endParaRPr>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AWS Tools Overview</a:t>
            </a:r>
            <a:endParaRPr dirty="0">
              <a:latin typeface="Times" pitchFamily="2" charset="0"/>
            </a:endParaRPr>
          </a:p>
        </p:txBody>
      </p:sp>
      <p:pic>
        <p:nvPicPr>
          <p:cNvPr id="3" name="Picture 2">
            <a:extLst>
              <a:ext uri="{FF2B5EF4-FFF2-40B4-BE49-F238E27FC236}">
                <a16:creationId xmlns:a16="http://schemas.microsoft.com/office/drawing/2014/main" id="{55482654-EA55-E549-A30F-2A89F733B982}"/>
              </a:ext>
            </a:extLst>
          </p:cNvPr>
          <p:cNvPicPr>
            <a:picLocks noChangeAspect="1"/>
          </p:cNvPicPr>
          <p:nvPr/>
        </p:nvPicPr>
        <p:blipFill>
          <a:blip r:embed="rId3"/>
          <a:stretch>
            <a:fillRect/>
          </a:stretch>
        </p:blipFill>
        <p:spPr>
          <a:xfrm>
            <a:off x="7550727" y="1861441"/>
            <a:ext cx="1219200" cy="1409700"/>
          </a:xfrm>
          <a:prstGeom prst="rect">
            <a:avLst/>
          </a:prstGeom>
        </p:spPr>
      </p:pic>
      <p:pic>
        <p:nvPicPr>
          <p:cNvPr id="5" name="Picture 4">
            <a:extLst>
              <a:ext uri="{FF2B5EF4-FFF2-40B4-BE49-F238E27FC236}">
                <a16:creationId xmlns:a16="http://schemas.microsoft.com/office/drawing/2014/main" id="{3814C625-DB54-5F49-AF54-7BEEA3A5FE1E}"/>
              </a:ext>
            </a:extLst>
          </p:cNvPr>
          <p:cNvPicPr>
            <a:picLocks noChangeAspect="1"/>
          </p:cNvPicPr>
          <p:nvPr/>
        </p:nvPicPr>
        <p:blipFill>
          <a:blip r:embed="rId4"/>
          <a:stretch>
            <a:fillRect/>
          </a:stretch>
        </p:blipFill>
        <p:spPr>
          <a:xfrm>
            <a:off x="5718765" y="1875215"/>
            <a:ext cx="1831962" cy="1395926"/>
          </a:xfrm>
          <a:prstGeom prst="rect">
            <a:avLst/>
          </a:prstGeom>
        </p:spPr>
      </p:pic>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5"/>
          <a:stretch>
            <a:fillRect/>
          </a:stretch>
        </p:blipFill>
        <p:spPr>
          <a:xfrm>
            <a:off x="5718765" y="3284914"/>
            <a:ext cx="3051162" cy="2164791"/>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To be filled</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IAM Roles Applied</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p:txBody>
          <a:bodyPr/>
          <a:lstStyle/>
          <a:p>
            <a:r>
              <a:rPr lang="en-US" dirty="0">
                <a:latin typeface="Times" pitchFamily="2" charset="0"/>
              </a:rPr>
              <a:t>VPC Protocols</a:t>
            </a: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2135659756"/>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866</Words>
  <Application>Microsoft Macintosh PowerPoint</Application>
  <PresentationFormat>On-screen Show (4:3)</PresentationFormat>
  <Paragraphs>175</Paragraphs>
  <Slides>39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Cambria Math</vt:lpstr>
      <vt:lpstr>Arial</vt:lpstr>
      <vt:lpstr>Noto Sans Symbols</vt:lpstr>
      <vt:lpstr>Times</vt:lpstr>
      <vt:lpstr>Book Antiqua</vt:lpstr>
      <vt:lpstr>Roboto</vt:lpstr>
      <vt:lpstr>GW General</vt:lpstr>
      <vt:lpstr>PowerPoint Presentation</vt:lpstr>
      <vt:lpstr>Introduction</vt:lpstr>
      <vt:lpstr>Our challenge and objectives:</vt:lpstr>
      <vt:lpstr>Dataset description:</vt:lpstr>
      <vt:lpstr>High Level Project Overview</vt:lpstr>
      <vt:lpstr>ML Implementation</vt:lpstr>
      <vt:lpstr>AWS Tools Overview</vt:lpstr>
      <vt:lpstr>IAM Roles Applied</vt:lpstr>
      <vt:lpstr>VPC Protocols</vt:lpstr>
      <vt:lpstr>Subnet Protocols</vt:lpstr>
      <vt:lpstr>Security Protocols</vt:lpstr>
      <vt:lpstr>EDA :  </vt:lpstr>
      <vt:lpstr>EDA :  </vt:lpstr>
      <vt:lpstr>EDA </vt:lpstr>
      <vt:lpstr>EDA </vt:lpstr>
      <vt:lpstr>EDA via QuickSight</vt:lpstr>
      <vt:lpstr>Quicksight Display</vt:lpstr>
      <vt:lpstr>EDA </vt:lpstr>
      <vt:lpstr>EDA </vt:lpstr>
      <vt:lpstr>EDA Comparison –  Quicksight vs Tableau</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Can Mutlu</cp:lastModifiedBy>
  <cp:revision>8</cp:revision>
  <dcterms:modified xsi:type="dcterms:W3CDTF">2022-04-05T21:40:19Z</dcterms:modified>
</cp:coreProperties>
</file>